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20"/>
  </p:handoutMasterIdLst>
  <p:sldIdLst>
    <p:sldId id="295" r:id="rId3"/>
    <p:sldId id="285" r:id="rId5"/>
    <p:sldId id="287" r:id="rId6"/>
    <p:sldId id="268" r:id="rId7"/>
    <p:sldId id="324" r:id="rId8"/>
    <p:sldId id="301" r:id="rId9"/>
    <p:sldId id="323" r:id="rId10"/>
    <p:sldId id="304" r:id="rId11"/>
    <p:sldId id="328" r:id="rId12"/>
    <p:sldId id="326" r:id="rId13"/>
    <p:sldId id="322" r:id="rId14"/>
    <p:sldId id="329" r:id="rId15"/>
    <p:sldId id="309" r:id="rId16"/>
    <p:sldId id="312" r:id="rId17"/>
    <p:sldId id="313" r:id="rId18"/>
    <p:sldId id="291" r:id="rId19"/>
  </p:sldIdLst>
  <p:sldSz cx="9144000" cy="6858000" type="screen4x3"/>
  <p:notesSz cx="6997700" cy="92837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A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/>
    <p:restoredTop sz="92015" autoAdjust="0"/>
  </p:normalViewPr>
  <p:slideViewPr>
    <p:cSldViewPr>
      <p:cViewPr varScale="1">
        <p:scale>
          <a:sx n="107" d="100"/>
          <a:sy n="107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/>
          <a:lstStyle/>
          <a:p>
            <a:endParaRPr lang="zh-CN"/>
          </a:p>
        </p:txBody>
      </p:sp>
      <p:sp>
        <p:nvSpPr>
          <p:cNvPr id="3" name="Rectangle 3"/>
          <p:cNvSpPr>
            <a:spLocks noGrp="true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/>
          <a:lstStyle/>
          <a:p>
            <a:fld id="{3739F75B-3842-4986-B379-A25F65D2E2D9}" type="datetimeFigureOut">
              <a:rPr lang="en-US" altLang="zh-CN" smtClean="0"/>
            </a:fld>
            <a:endParaRPr lang="zh-CN"/>
          </a:p>
        </p:txBody>
      </p:sp>
      <p:sp>
        <p:nvSpPr>
          <p:cNvPr id="4" name="Rectangle 4"/>
          <p:cNvSpPr>
            <a:spLocks noGrp="true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/>
          <a:lstStyle/>
          <a:p>
            <a:endParaRPr lang="zh-CN"/>
          </a:p>
        </p:txBody>
      </p:sp>
      <p:sp>
        <p:nvSpPr>
          <p:cNvPr id="5" name="Rectangle 5"/>
          <p:cNvSpPr>
            <a:spLocks noGrp="true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/>
          <a:lstStyle/>
          <a:p>
            <a:fld id="{75F11ED1-D598-4A47-B7BF-1BC22F958D8E}" type="slidenum">
              <a:rPr lang="zh-CN" smtClean="0"/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/>
          <a:lstStyle/>
          <a:p>
            <a:endParaRPr lang="zh-CN"/>
          </a:p>
        </p:txBody>
      </p:sp>
      <p:sp>
        <p:nvSpPr>
          <p:cNvPr id="3" name="Rectangle 3"/>
          <p:cNvSpPr>
            <a:spLocks noGrp="true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/>
          <a:lstStyle/>
          <a:p>
            <a:fld id="{866387FC-CCBE-45D6-8023-B2729909DF51}" type="datetimeFigureOut">
              <a:rPr lang="zh-CN" altLang="en-US"/>
            </a:fld>
            <a:endParaRPr lang="zh-CN"/>
          </a:p>
        </p:txBody>
      </p:sp>
      <p:sp>
        <p:nvSpPr>
          <p:cNvPr id="4" name="Rectangle 4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zh-CN"/>
          </a:p>
        </p:txBody>
      </p:sp>
      <p:sp>
        <p:nvSpPr>
          <p:cNvPr id="5" name="Rectangle 5"/>
          <p:cNvSpPr>
            <a:spLocks noGrp="true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zh-CN"/>
              <a:t>单击此处编辑母版文本样式</a:t>
            </a:r>
            <a:endParaRPr lang="zh-CN"/>
          </a:p>
          <a:p>
            <a:pPr lvl="1"/>
            <a:r>
              <a:rPr lang="zh-CN"/>
              <a:t>第二级</a:t>
            </a:r>
            <a:endParaRPr lang="zh-CN"/>
          </a:p>
          <a:p>
            <a:pPr lvl="2"/>
            <a:r>
              <a:rPr lang="zh-CN"/>
              <a:t>第三级</a:t>
            </a:r>
            <a:endParaRPr lang="zh-CN"/>
          </a:p>
          <a:p>
            <a:pPr lvl="3"/>
            <a:r>
              <a:rPr lang="zh-CN"/>
              <a:t>第四级</a:t>
            </a:r>
            <a:endParaRPr lang="zh-CN"/>
          </a:p>
          <a:p>
            <a:pPr lvl="4"/>
            <a:r>
              <a:rPr lang="zh-CN"/>
              <a:t>第五级</a:t>
            </a:r>
            <a:endParaRPr lang="zh-CN"/>
          </a:p>
        </p:txBody>
      </p:sp>
      <p:sp>
        <p:nvSpPr>
          <p:cNvPr id="6" name="Rectangle 6"/>
          <p:cNvSpPr>
            <a:spLocks noGrp="true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/>
          <a:lstStyle/>
          <a:p>
            <a:endParaRPr lang="zh-CN"/>
          </a:p>
        </p:txBody>
      </p:sp>
      <p:sp>
        <p:nvSpPr>
          <p:cNvPr id="7" name="Rectangle 7"/>
          <p:cNvSpPr>
            <a:spLocks noGrp="true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/>
          <a:lstStyle/>
          <a:p>
            <a:fld id="{BE1686F5-D9B0-4B87-9E68-28AD15F2A4F1}" type="slidenum">
              <a:rPr/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true" noRot="true" noChangeAspect="true"/>
          </p:cNvSpPr>
          <p:nvPr>
            <p:ph type="sldImg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3" name="Rectangle 3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Rectangle 4"/>
          <p:cNvSpPr>
            <a:spLocks noGrp="true"/>
          </p:cNvSpPr>
          <p:nvPr>
            <p:ph type="dt" idx="10"/>
          </p:nvPr>
        </p:nvSpPr>
        <p:spPr/>
        <p:txBody>
          <a:bodyPr/>
          <a:lstStyle/>
          <a:p>
            <a:fld id="{866387FC-CCBE-45D6-8023-B2729909DF51}" type="datetimeFigureOut">
              <a:rPr lang="en-US" altLang="zh-CN" smtClean="0"/>
            </a:fld>
            <a:endParaRPr lang="zh-CN"/>
          </a:p>
        </p:txBody>
      </p:sp>
      <p:sp>
        <p:nvSpPr>
          <p:cNvPr id="5" name="Rectangle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Rectangle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E1686F5-D9B0-4B87-9E68-28AD15F2A4F1}" type="slidenum">
              <a:rPr lang="en-US" altLang="zh-CN" smtClean="0"/>
            </a:fld>
            <a:endParaRPr lang="zh-CN"/>
          </a:p>
        </p:txBody>
      </p:sp>
      <p:sp>
        <p:nvSpPr>
          <p:cNvPr id="7" name="Rectangle 7"/>
          <p:cNvSpPr>
            <a:spLocks noGrp="true"/>
          </p:cNvSpPr>
          <p:nvPr>
            <p:ph type="hdr" sz="quarter" idx="13"/>
          </p:nvPr>
        </p:nvSpPr>
        <p:spPr/>
        <p:txBody>
          <a:bodyPr/>
          <a:lstStyle/>
          <a:p>
            <a:endParaRPr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33EFA78-DE0E-433D-8CFA-D9FBF0D95DCD}" type="datetime1">
              <a:rPr lang="zh-CN" altLang="en-US" smtClean="0"/>
            </a:fld>
            <a:endParaRPr lang="zh-CN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E7F13AF2-DCC4-4842-96BC-1B9869901C37}" type="slidenum">
              <a:rPr lang="en-US" altLang="zh-CN" smtClean="0"/>
            </a:fld>
            <a:endParaRPr lang="zh-CN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 hasCustomPrompt="true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true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false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true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true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true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true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true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true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true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27F9C6-20A9-45D8-B666-D95AD1AA535F}" type="datetime1">
              <a:rPr lang="zh-CN" altLang="en-US" smtClean="0"/>
            </a:fld>
            <a:endParaRPr lang="zh-CN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zh-CN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6C9E71F-78A0-4868-970E-5692D76DECFE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AFB2161-9FCA-498A-A51E-7B90071250E8}" type="datetime1">
              <a:rPr lang="zh-CN" altLang="en-US" smtClean="0"/>
            </a:fld>
            <a:endParaRPr lang="zh-CN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F5395AF-258B-4502-92DF-E211AA281B41}" type="datetime1">
              <a:rPr lang="zh-CN" altLang="en-US" smtClean="0"/>
            </a:fld>
            <a:endParaRPr lang="zh-CN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true" noChangeAspect="true"/>
          </p:cNvSpPr>
          <p:nvPr>
            <p:ph type="pic" idx="1" hasCustomPrompt="true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true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false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fld id="{1BC102A9-C1B1-4354-89E4-F43472216A4F}" type="datetime1">
              <a:rPr lang="zh-CN" altLang="en-US" smtClean="0"/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F13AF2-DCC4-4842-96BC-1B9869901C37}" type="slidenum">
              <a:rPr lang="zh-CN" sz="1000" smtClean="0">
                <a:solidFill>
                  <a:schemeClr val="bg2">
                    <a:shade val="50000"/>
                  </a:schemeClr>
                </a:solidFill>
              </a:rPr>
            </a:fld>
            <a:endParaRPr lang="zh-CN" sz="100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true"/>
          </p:cNvSpPr>
          <p:nvPr>
            <p:ph type="ctrTitle"/>
          </p:nvPr>
        </p:nvSpPr>
        <p:spPr>
          <a:xfrm>
            <a:off x="642910" y="914401"/>
            <a:ext cx="8043891" cy="2728913"/>
          </a:xfrm>
        </p:spPr>
        <p:txBody>
          <a:bodyPr/>
          <a:lstStyle/>
          <a:p>
            <a:pPr algn="ctr"/>
            <a:r>
              <a:rPr lang="zh-CN" altLang="zh-CN" b="1" dirty="0"/>
              <a:t>服务型制造</a:t>
            </a:r>
            <a:r>
              <a:rPr lang="zh-CN" altLang="zh-CN" b="1" dirty="0" smtClean="0"/>
              <a:t>示范</a:t>
            </a:r>
            <a:r>
              <a:rPr lang="zh-CN" altLang="en-US" b="1" dirty="0"/>
              <a:t>创建</a:t>
            </a:r>
            <a:endParaRPr lang="zh-CN" altLang="zh-CN" b="1" dirty="0"/>
          </a:p>
        </p:txBody>
      </p:sp>
      <p:sp>
        <p:nvSpPr>
          <p:cNvPr id="4" name="副标题 3"/>
          <p:cNvSpPr>
            <a:spLocks noGrp="true"/>
          </p:cNvSpPr>
          <p:nvPr>
            <p:ph type="subTitle" idx="1"/>
          </p:nvPr>
        </p:nvSpPr>
        <p:spPr>
          <a:xfrm>
            <a:off x="2843808" y="3933056"/>
            <a:ext cx="5762563" cy="538502"/>
          </a:xfrm>
        </p:spPr>
        <p:txBody>
          <a:bodyPr>
            <a:normAutofit/>
          </a:bodyPr>
          <a:lstStyle/>
          <a:p>
            <a:pPr algn="ctr"/>
            <a:r>
              <a:rPr lang="zh-CN" altLang="en-US" sz="2400" dirty="0" smtClean="0"/>
              <a:t>企业申报培训手册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申报入口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" name="标题 2"/>
          <p:cNvSpPr txBox="true"/>
          <p:nvPr/>
        </p:nvSpPr>
        <p:spPr>
          <a:xfrm>
            <a:off x="755576" y="1052736"/>
            <a:ext cx="7488832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 defTabSz="457200">
              <a:spcBef>
                <a:spcPct val="0"/>
              </a:spcBef>
            </a:pPr>
            <a:r>
              <a:rPr lang="zh-CN" altLang="en-US" sz="4000" dirty="0" smtClean="0"/>
              <a:t>直接访问下方链接</a:t>
            </a:r>
            <a:r>
              <a:rPr lang="en-US" altLang="zh-CN" sz="4000" dirty="0" smtClean="0"/>
              <a:t>https</a:t>
            </a:r>
            <a:r>
              <a:rPr lang="en-US" altLang="zh-CN" sz="4000" dirty="0"/>
              <a:t>://xzsp.zjidb.com/matter/center?zwfw_keyword=sf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图片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539552" y="2132856"/>
            <a:ext cx="8244408" cy="3210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填报注意事项</a:t>
            </a:r>
            <a:endParaRPr lang="zh-CN" altLang="en-US" dirty="0"/>
          </a:p>
        </p:txBody>
      </p:sp>
      <p:sp>
        <p:nvSpPr>
          <p:cNvPr id="4" name="标题 2"/>
          <p:cNvSpPr txBox="true"/>
          <p:nvPr/>
        </p:nvSpPr>
        <p:spPr>
          <a:xfrm>
            <a:off x="827584" y="1124744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1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、先选中申报级别（可多选）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图片 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553336" y="2276872"/>
            <a:ext cx="7956376" cy="2393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填报注意事项</a:t>
            </a:r>
            <a:endParaRPr lang="zh-CN" altLang="en-US" dirty="0"/>
          </a:p>
        </p:txBody>
      </p:sp>
      <p:sp>
        <p:nvSpPr>
          <p:cNvPr id="4" name="标题 2"/>
          <p:cNvSpPr txBox="true"/>
          <p:nvPr/>
        </p:nvSpPr>
        <p:spPr>
          <a:xfrm>
            <a:off x="467544" y="1052736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2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、申报表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图片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323528" y="1916832"/>
            <a:ext cx="4730114" cy="360997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5591313" y="2170808"/>
            <a:ext cx="3096344" cy="15841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需要完整填写申报表的内容</a:t>
            </a:r>
            <a:endParaRPr lang="en-US" altLang="zh-CN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  <a:p>
            <a:pPr algn="ctr"/>
            <a:r>
              <a:rPr lang="zh-CN" altLang="en-US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黄色部分必须填写</a:t>
            </a:r>
            <a:endParaRPr lang="en-US" altLang="zh-CN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填报注意事项</a:t>
            </a:r>
            <a:endParaRPr lang="zh-CN" altLang="en-US" dirty="0"/>
          </a:p>
        </p:txBody>
      </p:sp>
      <p:sp>
        <p:nvSpPr>
          <p:cNvPr id="4" name="标题 2"/>
          <p:cNvSpPr txBox="true"/>
          <p:nvPr/>
        </p:nvSpPr>
        <p:spPr>
          <a:xfrm>
            <a:off x="827584" y="1124744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3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、申报材料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图片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624" y="1776283"/>
            <a:ext cx="2814982" cy="506571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644008" y="2348880"/>
            <a:ext cx="3853913" cy="2376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1</a:t>
            </a:r>
            <a:r>
              <a:rPr lang="zh-CN" altLang="en-US" dirty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、按材料说明的要求上传合格文件</a:t>
            </a:r>
            <a:endParaRPr lang="en-US" altLang="zh-CN" dirty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  <a:p>
            <a:r>
              <a:rPr lang="en-US" altLang="zh-CN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 2</a:t>
            </a:r>
            <a:r>
              <a:rPr lang="zh-CN" altLang="en-US" dirty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、带叹号（ </a:t>
            </a:r>
            <a:r>
              <a:rPr lang="en-US" altLang="zh-CN" dirty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!</a:t>
            </a:r>
            <a:r>
              <a:rPr lang="zh-CN" altLang="en-US" dirty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）为必需材料</a:t>
            </a:r>
            <a:endParaRPr lang="zh-CN" altLang="en-US" dirty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  <a:p>
            <a:r>
              <a:rPr lang="en-US" altLang="zh-CN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 3</a:t>
            </a:r>
            <a:r>
              <a:rPr lang="zh-CN" altLang="en-US" dirty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、如果相关上传材料文件超过所列个数的，可打包上传，但注意所有上传文件大小都不要超过</a:t>
            </a:r>
            <a:r>
              <a:rPr lang="en-US" altLang="zh-CN" dirty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50M</a:t>
            </a:r>
            <a:endParaRPr lang="zh-CN" altLang="en-US" dirty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填报注意事项</a:t>
            </a:r>
            <a:endParaRPr lang="zh-CN" altLang="en-US" dirty="0"/>
          </a:p>
        </p:txBody>
      </p:sp>
      <p:sp>
        <p:nvSpPr>
          <p:cNvPr id="4" name="标题 2"/>
          <p:cNvSpPr txBox="true"/>
          <p:nvPr/>
        </p:nvSpPr>
        <p:spPr>
          <a:xfrm>
            <a:off x="827584" y="1124744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4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、其他说明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内容占位符 2"/>
          <p:cNvSpPr>
            <a:spLocks noGrp="true"/>
          </p:cNvSpPr>
          <p:nvPr/>
        </p:nvSpPr>
        <p:spPr>
          <a:xfrm>
            <a:off x="1187624" y="1844824"/>
            <a:ext cx="723671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2000" dirty="0" smtClean="0"/>
              <a:t>所有数据都需要如实填写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办件查询</a:t>
            </a:r>
            <a:endParaRPr lang="zh-CN" altLang="en-US" dirty="0"/>
          </a:p>
        </p:txBody>
      </p:sp>
      <p:sp>
        <p:nvSpPr>
          <p:cNvPr id="4" name="标题 2"/>
          <p:cNvSpPr txBox="true"/>
          <p:nvPr/>
        </p:nvSpPr>
        <p:spPr>
          <a:xfrm>
            <a:off x="827584" y="1124744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1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、我的办件可以查询已经提交和保存过的办件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图片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827584" y="2204864"/>
            <a:ext cx="7236296" cy="3780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true"/>
          </p:cNvPicPr>
          <p:nvPr/>
        </p:nvPicPr>
        <p:blipFill rotWithShape="true"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 t="10975" b="22888"/>
          <a:stretch>
            <a:fillRect/>
          </a:stretch>
        </p:blipFill>
        <p:spPr>
          <a:xfrm>
            <a:off x="1979712" y="548680"/>
            <a:ext cx="4824536" cy="5717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true"/>
          </p:cNvSpPr>
          <p:nvPr/>
        </p:nvSpPr>
        <p:spPr>
          <a:xfrm>
            <a:off x="1187624" y="1412776"/>
            <a:ext cx="7236710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4800" dirty="0" smtClean="0"/>
              <a:t>客户端要求（浏览器）</a:t>
            </a:r>
            <a:endParaRPr lang="en-US" altLang="zh-CN" sz="4800" dirty="0" smtClean="0"/>
          </a:p>
          <a:p>
            <a:r>
              <a:rPr lang="zh-CN" altLang="en-US" sz="4800" dirty="0" smtClean="0"/>
              <a:t>账号（注册、登录）</a:t>
            </a:r>
            <a:endParaRPr lang="en-US" altLang="zh-CN" sz="4800" dirty="0" smtClean="0"/>
          </a:p>
          <a:p>
            <a:pPr lvl="0"/>
            <a:r>
              <a:rPr lang="zh-CN" altLang="en-US" sz="4800" dirty="0" smtClean="0"/>
              <a:t>申报入口</a:t>
            </a:r>
            <a:endParaRPr lang="zh-CN" altLang="zh-CN" sz="4800" dirty="0"/>
          </a:p>
          <a:p>
            <a:pPr lvl="0"/>
            <a:r>
              <a:rPr lang="zh-CN" altLang="en-US" sz="4800" dirty="0" smtClean="0"/>
              <a:t>填报注意事项</a:t>
            </a:r>
            <a:endParaRPr lang="en-US" altLang="zh-CN" sz="4800" dirty="0" smtClean="0"/>
          </a:p>
          <a:p>
            <a:pPr lvl="0"/>
            <a:r>
              <a:rPr lang="zh-CN" altLang="en-US" sz="4800" dirty="0" smtClean="0"/>
              <a:t>办件查询</a:t>
            </a:r>
            <a:endParaRPr lang="en-US" altLang="zh-CN" sz="4800" dirty="0" smtClean="0"/>
          </a:p>
        </p:txBody>
      </p:sp>
      <p:sp>
        <p:nvSpPr>
          <p:cNvPr id="3" name="标题 1"/>
          <p:cNvSpPr>
            <a:spLocks noGrp="true"/>
          </p:cNvSpPr>
          <p:nvPr>
            <p:ph type="title"/>
          </p:nvPr>
        </p:nvSpPr>
        <p:spPr>
          <a:xfrm>
            <a:off x="899592" y="188640"/>
            <a:ext cx="7704667" cy="1315615"/>
          </a:xfrm>
        </p:spPr>
        <p:txBody>
          <a:bodyPr/>
          <a:lstStyle/>
          <a:p>
            <a:r>
              <a:rPr kumimoji="1" lang="zh-CN" altLang="en-US" dirty="0" smtClean="0"/>
              <a:t>目              录</a:t>
            </a:r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kumimoji="1" lang="zh-CN" altLang="en-US" dirty="0" smtClean="0"/>
              <a:t>客户端要求（浏览器）</a:t>
            </a:r>
            <a:endParaRPr kumimoji="1" lang="zh-CN" altLang="en-US" dirty="0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31640" y="2564904"/>
            <a:ext cx="8001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true" noChangeArrowheads="true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564904"/>
            <a:ext cx="72008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true" noChangeArrowheads="true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789040"/>
            <a:ext cx="6778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标题 1"/>
          <p:cNvSpPr txBox="true"/>
          <p:nvPr/>
        </p:nvSpPr>
        <p:spPr>
          <a:xfrm>
            <a:off x="827584" y="1916832"/>
            <a:ext cx="2808312" cy="5040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推荐浏览器：</a:t>
            </a:r>
            <a:endParaRPr kumimoji="1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标题 1"/>
          <p:cNvSpPr txBox="true"/>
          <p:nvPr/>
        </p:nvSpPr>
        <p:spPr>
          <a:xfrm>
            <a:off x="2339752" y="2708920"/>
            <a:ext cx="2808312" cy="5040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360</a:t>
            </a:r>
            <a:r>
              <a:rPr kumimoji="1" lang="zh-CN" altLang="en-US" sz="24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极速浏览器</a:t>
            </a:r>
            <a:endParaRPr kumimoji="1" lang="zh-CN" altLang="en-US" sz="24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标题 1"/>
          <p:cNvSpPr txBox="true"/>
          <p:nvPr/>
        </p:nvSpPr>
        <p:spPr>
          <a:xfrm>
            <a:off x="6084168" y="2780928"/>
            <a:ext cx="2808312" cy="5040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谷歌</a:t>
            </a:r>
            <a:r>
              <a:rPr kumimoji="1" lang="zh-CN" altLang="en-US" sz="24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浏览器</a:t>
            </a:r>
            <a:endParaRPr kumimoji="1" lang="zh-CN" altLang="en-US" sz="24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true"/>
          <p:nvPr/>
        </p:nvSpPr>
        <p:spPr>
          <a:xfrm>
            <a:off x="2339752" y="3933056"/>
            <a:ext cx="2808312" cy="50405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4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火狐浏览器</a:t>
            </a:r>
            <a:endParaRPr kumimoji="1" lang="zh-CN" altLang="en-US" sz="24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0" name="Picture 6"/>
          <p:cNvPicPr>
            <a:picLocks noChangeAspect="true" noChangeArrowheads="true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17032"/>
            <a:ext cx="792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标题 1"/>
          <p:cNvSpPr txBox="true"/>
          <p:nvPr/>
        </p:nvSpPr>
        <p:spPr>
          <a:xfrm>
            <a:off x="6156176" y="3861048"/>
            <a:ext cx="2808312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360</a:t>
            </a:r>
            <a:r>
              <a:rPr kumimoji="1" lang="zh-CN" altLang="en-US" sz="24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浏览器（极速模式）</a:t>
            </a:r>
            <a:endParaRPr kumimoji="1" lang="zh-CN" altLang="en-US" sz="24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标题 1"/>
          <p:cNvSpPr txBox="true"/>
          <p:nvPr/>
        </p:nvSpPr>
        <p:spPr>
          <a:xfrm>
            <a:off x="1043608" y="5085184"/>
            <a:ext cx="5688632" cy="86409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40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不建议使用任何版本的</a:t>
            </a:r>
            <a:r>
              <a:rPr kumimoji="1" lang="en-US" altLang="zh-CN" sz="40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IE</a:t>
            </a:r>
            <a:r>
              <a:rPr kumimoji="1" lang="zh-CN" altLang="en-US" sz="4000" b="0" i="0" u="none" strike="noStrike" kern="1200" cap="none" spc="0" normalizeH="0" baseline="0" noProof="0" dirty="0" smtClean="0">
                <a:ln w="3175" cmpd="sng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浏览器</a:t>
            </a:r>
            <a:endParaRPr kumimoji="1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/>
          <a:lstStyle/>
          <a:p>
            <a:r>
              <a:rPr kumimoji="1" lang="en-US" altLang="zh-CN" dirty="0" smtClean="0"/>
              <a:t>360</a:t>
            </a:r>
            <a:r>
              <a:rPr kumimoji="1" lang="zh-CN" altLang="en-US" dirty="0" smtClean="0"/>
              <a:t>浏览器极速模式</a:t>
            </a:r>
            <a:endParaRPr kumimoji="1" lang="zh-CN" altLang="en-US" dirty="0"/>
          </a:p>
        </p:txBody>
      </p:sp>
      <p:sp>
        <p:nvSpPr>
          <p:cNvPr id="4" name="Rectangle 2"/>
          <p:cNvSpPr>
            <a:spLocks noChangeArrowheads="true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spAutoFit/>
          </a:bodyPr>
          <a:lstStyle/>
          <a:p>
            <a:endParaRPr lang="zh-CN" altLang="en-US"/>
          </a:p>
        </p:txBody>
      </p:sp>
      <p:pic>
        <p:nvPicPr>
          <p:cNvPr id="2051" name="Picture 3"/>
          <p:cNvPicPr>
            <a:picLocks noChangeAspect="true" noChangeArrowheads="true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5496" y="1484784"/>
            <a:ext cx="90233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827584" y="1321297"/>
            <a:ext cx="7704667" cy="66754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、访问“</a:t>
            </a:r>
            <a:r>
              <a:rPr lang="zh-CN" altLang="en-US" dirty="0"/>
              <a:t>省经信厅网上统一审批平台</a:t>
            </a:r>
            <a:r>
              <a:rPr lang="zh-CN" altLang="en-US" dirty="0" smtClean="0"/>
              <a:t>”</a:t>
            </a:r>
            <a:endParaRPr lang="zh-CN" altLang="en-US" dirty="0"/>
          </a:p>
        </p:txBody>
      </p:sp>
      <p:sp>
        <p:nvSpPr>
          <p:cNvPr id="8" name="标题 2"/>
          <p:cNvSpPr txBox="true"/>
          <p:nvPr/>
        </p:nvSpPr>
        <p:spPr>
          <a:xfrm>
            <a:off x="1124000" y="476672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 defTabSz="457200">
              <a:spcBef>
                <a:spcPct val="0"/>
              </a:spcBef>
              <a:defRPr/>
            </a:pPr>
            <a:r>
              <a:rPr lang="zh-CN" altLang="en-US" sz="4000" dirty="0" smtClean="0"/>
              <a:t>账号（注册、登录）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图片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611560" y="1989986"/>
            <a:ext cx="7668344" cy="3562459"/>
          </a:xfrm>
          <a:prstGeom prst="rect">
            <a:avLst/>
          </a:prstGeom>
        </p:spPr>
      </p:pic>
      <p:sp>
        <p:nvSpPr>
          <p:cNvPr id="7" name="标题 2"/>
          <p:cNvSpPr txBox="true"/>
          <p:nvPr/>
        </p:nvSpPr>
        <p:spPr>
          <a:xfrm>
            <a:off x="1124000" y="5607148"/>
            <a:ext cx="7488832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>
                <a:solidFill>
                  <a:schemeClr val="accent1">
                    <a:lumMod val="75000"/>
                  </a:schemeClr>
                </a:solidFill>
              </a:rPr>
              <a:t>https://xzsp.zjidb.com/matter/center?zwfw_keyword=sf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账号（注册、登录）</a:t>
            </a:r>
            <a:endParaRPr lang="zh-CN" altLang="en-US" dirty="0"/>
          </a:p>
        </p:txBody>
      </p:sp>
      <p:sp>
        <p:nvSpPr>
          <p:cNvPr id="4" name="标题 2"/>
          <p:cNvSpPr txBox="true"/>
          <p:nvPr/>
        </p:nvSpPr>
        <p:spPr>
          <a:xfrm>
            <a:off x="827584" y="1124744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2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、“</a:t>
            </a:r>
            <a:r>
              <a:rPr lang="zh-CN" altLang="en-US" sz="4000" dirty="0"/>
              <a:t>统一审批平台</a:t>
            </a:r>
            <a:r>
              <a:rPr lang="zh-CN" altLang="en-US" sz="4000" dirty="0" smtClean="0">
                <a:ln w="3175" cmpd="sng">
                  <a:noFill/>
                </a:ln>
              </a:rPr>
              <a:t>”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账号注册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图片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971600" y="2060848"/>
            <a:ext cx="7164288" cy="3909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账号（注册、登录）</a:t>
            </a:r>
            <a:endParaRPr lang="zh-CN" altLang="en-US" dirty="0"/>
          </a:p>
        </p:txBody>
      </p:sp>
      <p:sp>
        <p:nvSpPr>
          <p:cNvPr id="4" name="标题 2"/>
          <p:cNvSpPr txBox="true"/>
          <p:nvPr/>
        </p:nvSpPr>
        <p:spPr>
          <a:xfrm>
            <a:off x="827584" y="1124744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2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、“</a:t>
            </a:r>
            <a:r>
              <a:rPr lang="zh-CN" altLang="en-US" sz="4000" dirty="0"/>
              <a:t>统一审批平台</a:t>
            </a:r>
            <a:r>
              <a:rPr lang="zh-CN" altLang="en-US" sz="4000" dirty="0" smtClean="0">
                <a:ln w="3175" cmpd="sng">
                  <a:noFill/>
                </a:ln>
              </a:rPr>
              <a:t>”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账号注册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图片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539552" y="2060848"/>
            <a:ext cx="4618717" cy="46655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269" y="2132856"/>
            <a:ext cx="3560410" cy="134100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320467" y="3811232"/>
            <a:ext cx="3430170" cy="2350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如显示账号已注册，请尝试用默认密码</a:t>
            </a:r>
            <a:r>
              <a:rPr lang="en-US" altLang="zh-CN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123456</a:t>
            </a:r>
            <a:r>
              <a:rPr lang="zh-CN" altLang="en-US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登陆</a:t>
            </a:r>
            <a:endParaRPr lang="en-US" altLang="zh-CN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  <a:p>
            <a:pPr algn="ctr"/>
            <a:r>
              <a:rPr lang="zh-CN" altLang="en-US" sz="1600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账号为统一社会信用代码的</a:t>
            </a:r>
            <a:r>
              <a:rPr lang="en-US" altLang="zh-CN" sz="1600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9-17</a:t>
            </a:r>
            <a:r>
              <a:rPr lang="zh-CN" altLang="en-US" sz="1600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位</a:t>
            </a:r>
            <a:endParaRPr lang="en-US" altLang="zh-CN" sz="1600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  <a:p>
            <a:pPr algn="ctr"/>
            <a:r>
              <a:rPr lang="zh-CN" altLang="en-US" sz="1600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如</a:t>
            </a:r>
            <a:r>
              <a:rPr lang="zh-CN" altLang="en-US" sz="1600" dirty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：</a:t>
            </a:r>
            <a:r>
              <a:rPr lang="en-US" altLang="zh-CN" sz="1600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91330000</a:t>
            </a:r>
            <a:r>
              <a:rPr lang="en-US" altLang="zh-CN" sz="1600" b="1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123456789</a:t>
            </a:r>
            <a:r>
              <a:rPr lang="en-US" altLang="zh-CN" sz="1600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0</a:t>
            </a:r>
            <a:endParaRPr lang="en-US" altLang="zh-CN" sz="1600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  <a:p>
            <a:pPr algn="ctr"/>
            <a:r>
              <a:rPr lang="zh-CN" altLang="en-US" sz="1600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则账号为</a:t>
            </a:r>
            <a:r>
              <a:rPr lang="en-US" altLang="zh-CN" sz="1600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123456789</a:t>
            </a:r>
            <a:endParaRPr lang="en-US" altLang="zh-CN" sz="1600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账号（注册、登录）</a:t>
            </a:r>
            <a:endParaRPr lang="zh-CN" altLang="en-US" dirty="0"/>
          </a:p>
        </p:txBody>
      </p:sp>
      <p:sp>
        <p:nvSpPr>
          <p:cNvPr id="4" name="标题 2"/>
          <p:cNvSpPr txBox="true"/>
          <p:nvPr/>
        </p:nvSpPr>
        <p:spPr>
          <a:xfrm>
            <a:off x="827584" y="1124744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3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、登录“</a:t>
            </a:r>
            <a:r>
              <a:rPr lang="zh-CN" altLang="en-US" sz="4000" dirty="0"/>
              <a:t>统一审批平台</a:t>
            </a:r>
            <a:r>
              <a:rPr lang="zh-CN" altLang="en-US" sz="4000" dirty="0" smtClean="0">
                <a:ln w="3175" cmpd="sng">
                  <a:noFill/>
                </a:ln>
              </a:rPr>
              <a:t>”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图片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812726" y="1896303"/>
            <a:ext cx="4333333" cy="385714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364088" y="2348880"/>
            <a:ext cx="3430170" cy="2350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如显示账号或密码有误，请点忘记密码尝试用账号找回密码</a:t>
            </a:r>
            <a:endParaRPr lang="en-US" altLang="zh-CN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true"/>
          </p:cNvSpPr>
          <p:nvPr>
            <p:ph type="title"/>
          </p:nvPr>
        </p:nvSpPr>
        <p:spPr>
          <a:xfrm>
            <a:off x="971600" y="385193"/>
            <a:ext cx="7704667" cy="66754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账号（注册、登录）</a:t>
            </a:r>
            <a:endParaRPr lang="zh-CN" altLang="en-US" dirty="0"/>
          </a:p>
        </p:txBody>
      </p:sp>
      <p:sp>
        <p:nvSpPr>
          <p:cNvPr id="4" name="标题 2"/>
          <p:cNvSpPr txBox="true"/>
          <p:nvPr/>
        </p:nvSpPr>
        <p:spPr>
          <a:xfrm>
            <a:off x="827584" y="1124744"/>
            <a:ext cx="7704667" cy="66754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defTabSz="457200">
              <a:spcBef>
                <a:spcPct val="0"/>
              </a:spcBef>
            </a:pPr>
            <a:r>
              <a:rPr lang="en-US" altLang="zh-CN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3</a:t>
            </a:r>
            <a:r>
              <a:rPr lang="zh-CN" altLang="en-US" sz="4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、找回密码</a:t>
            </a:r>
            <a:endParaRPr kumimoji="0" lang="zh-CN" alt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7584" y="4653136"/>
            <a:ext cx="6840760" cy="16580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本平台有部分企业财务在每月进行数据填报，请确认手机号码是否本公司同事。</a:t>
            </a:r>
            <a:endParaRPr lang="en-US" altLang="zh-CN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  <a:p>
            <a:pPr algn="ctr"/>
            <a:r>
              <a:rPr lang="zh-CN" altLang="en-US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如果不是请加群找管理员重置密码</a:t>
            </a:r>
            <a:endParaRPr lang="en-US" altLang="zh-CN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  <a:p>
            <a:pPr algn="ctr"/>
            <a:r>
              <a:rPr lang="zh-CN" altLang="en-US" dirty="0" smtClean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群号：</a:t>
            </a:r>
            <a:r>
              <a:rPr lang="en-US" altLang="zh-CN" dirty="0">
                <a:latin typeface="Adobe 黑体 Std R" panose="020B0400000000000000" pitchFamily="34" charset="-122"/>
                <a:ea typeface="Adobe 黑体 Std R" panose="020B0400000000000000" pitchFamily="34" charset="-122"/>
              </a:rPr>
              <a:t>908940430</a:t>
            </a:r>
            <a:endParaRPr lang="en-US" altLang="zh-CN" dirty="0" smtClean="0"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pic>
        <p:nvPicPr>
          <p:cNvPr id="5" name="图片 4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16" y="1875735"/>
            <a:ext cx="6344752" cy="2577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视差">
  <a:themeElements>
    <a:clrScheme name="视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视差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视差">
      <a:fillStyleLst>
        <a:solidFill>
          <a:schemeClr val="phClr"/>
        </a:solidFill>
        <a:gradFill rotWithShape="true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false"/>
        </a:gradFill>
        <a:blipFill rotWithShape="true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true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true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true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tru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true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true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true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tru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714</Words>
  <Application>WPS 演示</Application>
  <PresentationFormat>全屏显示(4:3)</PresentationFormat>
  <Paragraphs>94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5" baseType="lpstr">
      <vt:lpstr>Arial</vt:lpstr>
      <vt:lpstr>宋体</vt:lpstr>
      <vt:lpstr>Wingdings</vt:lpstr>
      <vt:lpstr>Arial</vt:lpstr>
      <vt:lpstr>Times New Roman</vt:lpstr>
      <vt:lpstr>Adobe 黑体 Std R</vt:lpstr>
      <vt:lpstr>方正黑体_GBK</vt:lpstr>
      <vt:lpstr>华文楷体</vt:lpstr>
      <vt:lpstr>方正楷体_GBK</vt:lpstr>
      <vt:lpstr>Corbel</vt:lpstr>
      <vt:lpstr>汉仪仿宋S</vt:lpstr>
      <vt:lpstr>微软雅黑</vt:lpstr>
      <vt:lpstr>黑体</vt:lpstr>
      <vt:lpstr>宋体</vt:lpstr>
      <vt:lpstr>Arial Unicode MS</vt:lpstr>
      <vt:lpstr>Calibri</vt:lpstr>
      <vt:lpstr>DejaVu Sans</vt:lpstr>
      <vt:lpstr>方正书宋_GBK</vt:lpstr>
      <vt:lpstr>视差</vt:lpstr>
      <vt:lpstr>服务型制造示范创建</vt:lpstr>
      <vt:lpstr>目              录</vt:lpstr>
      <vt:lpstr>客户端要求（浏览器）</vt:lpstr>
      <vt:lpstr>360浏览器极速模式</vt:lpstr>
      <vt:lpstr>1、访问“省经信厅网上统一审批平台”</vt:lpstr>
      <vt:lpstr>账号（注册、登录）</vt:lpstr>
      <vt:lpstr>账号（注册、登录）</vt:lpstr>
      <vt:lpstr>账号（注册、登录）</vt:lpstr>
      <vt:lpstr>账号（注册、登录）</vt:lpstr>
      <vt:lpstr>申报入口1</vt:lpstr>
      <vt:lpstr>填报注意事项</vt:lpstr>
      <vt:lpstr>填报注意事项</vt:lpstr>
      <vt:lpstr>填报注意事项</vt:lpstr>
      <vt:lpstr>填报注意事项</vt:lpstr>
      <vt:lpstr>办件查询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</cp:lastModifiedBy>
  <cp:revision>3</cp:revision>
  <dcterms:created xsi:type="dcterms:W3CDTF">2021-04-16T12:07:36Z</dcterms:created>
  <dcterms:modified xsi:type="dcterms:W3CDTF">2021-04-16T12:07:36Z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0x0101008D8B3457135D67479991424C624CBB4704002439B9162B2E88498A324BEFF3815221</vt:lpwstr>
  </property>
  <property fmtid="{D5CDD505-2E9C-101B-9397-08002B2CF9AE}" pid="3" name="ImageGenCounter">
    <vt:i4>0</vt:i4>
  </property>
  <property fmtid="{D5CDD505-2E9C-101B-9397-08002B2CF9AE}" pid="4" name="ViolationReportStatus">
    <vt:lpwstr>None</vt:lpwstr>
  </property>
  <property fmtid="{D5CDD505-2E9C-101B-9397-08002B2CF9AE}" pid="5" name="ImageGenStatus">
    <vt:i4>0</vt:i4>
  </property>
  <property fmtid="{D5CDD505-2E9C-101B-9397-08002B2CF9AE}" pid="6" name="PolicheckStatus">
    <vt:i4>0</vt:i4>
  </property>
  <property fmtid="{D5CDD505-2E9C-101B-9397-08002B2CF9AE}" pid="7" name="Applications">
    <vt:lpwstr>67;#Template 12;#53;#PowerPoint 12;#407;#PowerPoint 14</vt:lpwstr>
  </property>
  <property fmtid="{D5CDD505-2E9C-101B-9397-08002B2CF9AE}" pid="8" name="PolicheckCounter">
    <vt:i4>0</vt:i4>
  </property>
  <property fmtid="{D5CDD505-2E9C-101B-9397-08002B2CF9AE}" pid="9" name="APTrustLevel">
    <vt:r8>1</vt:r8>
  </property>
  <property fmtid="{D5CDD505-2E9C-101B-9397-08002B2CF9AE}" pid="10" name="Order">
    <vt:r8>6831600</vt:r8>
  </property>
  <property fmtid="{D5CDD505-2E9C-101B-9397-08002B2CF9AE}" pid="11" name="KSOProductBuildVer">
    <vt:lpwstr>2052-11.8.2.9849</vt:lpwstr>
  </property>
</Properties>
</file>